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3" r:id="rId4"/>
    <p:sldId id="270" r:id="rId5"/>
    <p:sldId id="257" r:id="rId6"/>
    <p:sldId id="261" r:id="rId7"/>
    <p:sldId id="278" r:id="rId8"/>
    <p:sldId id="279" r:id="rId9"/>
    <p:sldId id="262" r:id="rId10"/>
    <p:sldId id="266" r:id="rId11"/>
    <p:sldId id="276" r:id="rId12"/>
    <p:sldId id="268" r:id="rId13"/>
    <p:sldId id="277" r:id="rId14"/>
    <p:sldId id="274" r:id="rId15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046" autoAdjust="0"/>
  </p:normalViewPr>
  <p:slideViewPr>
    <p:cSldViewPr>
      <p:cViewPr>
        <p:scale>
          <a:sx n="75" d="100"/>
          <a:sy n="75" d="100"/>
        </p:scale>
        <p:origin x="-122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Resultado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Resultado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C"/>
              <a:t>Voltaje Vs Velocidad</a:t>
            </a: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3731237839670235"/>
          <c:y val="0.11758395004203513"/>
          <c:w val="0.8024199827749432"/>
          <c:h val="0.70478922739927741"/>
        </c:manualLayout>
      </c:layout>
      <c:lineChart>
        <c:grouping val="standard"/>
        <c:varyColors val="0"/>
        <c:ser>
          <c:idx val="0"/>
          <c:order val="0"/>
          <c:tx>
            <c:strRef>
              <c:f>'velocidades motor 1 '!$C$55</c:f>
              <c:strCache>
                <c:ptCount val="1"/>
                <c:pt idx="0">
                  <c:v>Velocidad en Avance </c:v>
                </c:pt>
              </c:strCache>
            </c:strRef>
          </c:tx>
          <c:cat>
            <c:numRef>
              <c:f>'velocidades motor 1 '!$E$56:$E$66</c:f>
              <c:numCache>
                <c:formatCode>General</c:formatCode>
                <c:ptCount val="11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16</c:v>
                </c:pt>
                <c:pt idx="7">
                  <c:v>18</c:v>
                </c:pt>
                <c:pt idx="8">
                  <c:v>20</c:v>
                </c:pt>
                <c:pt idx="9">
                  <c:v>22</c:v>
                </c:pt>
                <c:pt idx="10">
                  <c:v>24</c:v>
                </c:pt>
              </c:numCache>
            </c:numRef>
          </c:cat>
          <c:val>
            <c:numRef>
              <c:f>'velocidades motor 1 '!$C$56:$C$66</c:f>
              <c:numCache>
                <c:formatCode>General</c:formatCode>
                <c:ptCount val="11"/>
                <c:pt idx="0">
                  <c:v>235.6</c:v>
                </c:pt>
                <c:pt idx="1">
                  <c:v>703.1</c:v>
                </c:pt>
                <c:pt idx="2">
                  <c:v>1099</c:v>
                </c:pt>
                <c:pt idx="3">
                  <c:v>1495</c:v>
                </c:pt>
                <c:pt idx="4">
                  <c:v>1892</c:v>
                </c:pt>
                <c:pt idx="5">
                  <c:v>2291</c:v>
                </c:pt>
                <c:pt idx="6">
                  <c:v>2672</c:v>
                </c:pt>
                <c:pt idx="7">
                  <c:v>3057</c:v>
                </c:pt>
                <c:pt idx="8">
                  <c:v>3435</c:v>
                </c:pt>
                <c:pt idx="9">
                  <c:v>3830</c:v>
                </c:pt>
                <c:pt idx="10">
                  <c:v>4220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'velocidades motor 1 '!$D$55</c:f>
              <c:strCache>
                <c:ptCount val="1"/>
                <c:pt idx="0">
                  <c:v>Velocidad en Retroceso</c:v>
                </c:pt>
              </c:strCache>
            </c:strRef>
          </c:tx>
          <c:val>
            <c:numRef>
              <c:f>'velocidades motor 1 '!$D$56:$D$66</c:f>
              <c:numCache>
                <c:formatCode>General</c:formatCode>
                <c:ptCount val="11"/>
                <c:pt idx="0">
                  <c:v>305.2</c:v>
                </c:pt>
                <c:pt idx="1">
                  <c:v>829.2</c:v>
                </c:pt>
                <c:pt idx="2">
                  <c:v>1204</c:v>
                </c:pt>
                <c:pt idx="3">
                  <c:v>1594</c:v>
                </c:pt>
                <c:pt idx="4">
                  <c:v>1978</c:v>
                </c:pt>
                <c:pt idx="5">
                  <c:v>2334</c:v>
                </c:pt>
                <c:pt idx="6">
                  <c:v>2731</c:v>
                </c:pt>
                <c:pt idx="7">
                  <c:v>3109</c:v>
                </c:pt>
                <c:pt idx="8">
                  <c:v>3527</c:v>
                </c:pt>
                <c:pt idx="9">
                  <c:v>3924</c:v>
                </c:pt>
                <c:pt idx="10">
                  <c:v>4265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2367872"/>
        <c:axId val="132027904"/>
      </c:lineChart>
      <c:catAx>
        <c:axId val="2423678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C"/>
                  <a:t>Voltaje (V)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32027904"/>
        <c:crosses val="autoZero"/>
        <c:auto val="1"/>
        <c:lblAlgn val="ctr"/>
        <c:lblOffset val="100"/>
        <c:noMultiLvlLbl val="0"/>
      </c:catAx>
      <c:valAx>
        <c:axId val="1320279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C"/>
                  <a:t>Velocidad (RPM)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423678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673948858483905"/>
          <c:y val="0.62860158987309867"/>
          <c:w val="0.32638158913017262"/>
          <c:h val="0.1481829547960674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s-EC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C"/>
              <a:t>Modo Generador</a:t>
            </a:r>
          </a:p>
        </c:rich>
      </c:tx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'modo generador'!$C$7</c:f>
              <c:strCache>
                <c:ptCount val="1"/>
                <c:pt idx="0">
                  <c:v>Voltaje Generado(V)</c:v>
                </c:pt>
              </c:strCache>
            </c:strRef>
          </c:tx>
          <c:cat>
            <c:numRef>
              <c:f>'modo generador'!$B$8:$B$18</c:f>
              <c:numCache>
                <c:formatCode>General</c:formatCode>
                <c:ptCount val="11"/>
                <c:pt idx="0">
                  <c:v>172.4</c:v>
                </c:pt>
                <c:pt idx="1">
                  <c:v>323</c:v>
                </c:pt>
                <c:pt idx="2">
                  <c:v>473</c:v>
                </c:pt>
                <c:pt idx="3">
                  <c:v>635.11</c:v>
                </c:pt>
                <c:pt idx="4">
                  <c:v>829</c:v>
                </c:pt>
                <c:pt idx="5">
                  <c:v>943.89</c:v>
                </c:pt>
                <c:pt idx="6">
                  <c:v>1088</c:v>
                </c:pt>
                <c:pt idx="7">
                  <c:v>1256</c:v>
                </c:pt>
                <c:pt idx="8">
                  <c:v>1415</c:v>
                </c:pt>
                <c:pt idx="9">
                  <c:v>1588</c:v>
                </c:pt>
                <c:pt idx="10">
                  <c:v>1696</c:v>
                </c:pt>
              </c:numCache>
            </c:numRef>
          </c:cat>
          <c:val>
            <c:numRef>
              <c:f>'modo generador'!$C$8:$C$18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4.8</c:v>
                </c:pt>
                <c:pt idx="7">
                  <c:v>5.3</c:v>
                </c:pt>
                <c:pt idx="8">
                  <c:v>6.1</c:v>
                </c:pt>
                <c:pt idx="9">
                  <c:v>6.72</c:v>
                </c:pt>
                <c:pt idx="10">
                  <c:v>7.51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0894720"/>
        <c:axId val="240896640"/>
      </c:lineChart>
      <c:lineChart>
        <c:grouping val="stacked"/>
        <c:varyColors val="0"/>
        <c:ser>
          <c:idx val="1"/>
          <c:order val="1"/>
          <c:tx>
            <c:strRef>
              <c:f>'modo generador'!$D$7</c:f>
              <c:strCache>
                <c:ptCount val="1"/>
                <c:pt idx="0">
                  <c:v>Corriente Generado (A)</c:v>
                </c:pt>
              </c:strCache>
            </c:strRef>
          </c:tx>
          <c:cat>
            <c:numRef>
              <c:f>'modo generador'!$B$8:$B$18</c:f>
              <c:numCache>
                <c:formatCode>General</c:formatCode>
                <c:ptCount val="11"/>
                <c:pt idx="0">
                  <c:v>172.4</c:v>
                </c:pt>
                <c:pt idx="1">
                  <c:v>323</c:v>
                </c:pt>
                <c:pt idx="2">
                  <c:v>473</c:v>
                </c:pt>
                <c:pt idx="3">
                  <c:v>635.11</c:v>
                </c:pt>
                <c:pt idx="4">
                  <c:v>829</c:v>
                </c:pt>
                <c:pt idx="5">
                  <c:v>943.89</c:v>
                </c:pt>
                <c:pt idx="6">
                  <c:v>1088</c:v>
                </c:pt>
                <c:pt idx="7">
                  <c:v>1256</c:v>
                </c:pt>
                <c:pt idx="8">
                  <c:v>1415</c:v>
                </c:pt>
                <c:pt idx="9">
                  <c:v>1588</c:v>
                </c:pt>
                <c:pt idx="10">
                  <c:v>1696</c:v>
                </c:pt>
              </c:numCache>
            </c:numRef>
          </c:cat>
          <c:val>
            <c:numRef>
              <c:f>'modo generador'!$D$8:$D$18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0.2</c:v>
                </c:pt>
                <c:pt idx="7">
                  <c:v>0.22</c:v>
                </c:pt>
                <c:pt idx="8">
                  <c:v>0.24</c:v>
                </c:pt>
                <c:pt idx="9">
                  <c:v>0.24</c:v>
                </c:pt>
                <c:pt idx="10">
                  <c:v>0.26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4029184"/>
        <c:axId val="274027264"/>
      </c:lineChart>
      <c:catAx>
        <c:axId val="2408947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C"/>
                  <a:t>Velocidad Motor 1 (RPM)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240896640"/>
        <c:crosses val="autoZero"/>
        <c:auto val="1"/>
        <c:lblAlgn val="ctr"/>
        <c:lblOffset val="100"/>
        <c:noMultiLvlLbl val="0"/>
      </c:catAx>
      <c:valAx>
        <c:axId val="2408966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C"/>
                  <a:t>Voltaje Generado (V)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240894720"/>
        <c:crosses val="autoZero"/>
        <c:crossBetween val="between"/>
      </c:valAx>
      <c:valAx>
        <c:axId val="274027264"/>
        <c:scaling>
          <c:orientation val="minMax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C"/>
                  <a:t>Corriente Generada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74029184"/>
        <c:crosses val="max"/>
        <c:crossBetween val="between"/>
      </c:valAx>
      <c:catAx>
        <c:axId val="2740291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4027264"/>
        <c:crosses val="autoZero"/>
        <c:auto val="1"/>
        <c:lblAlgn val="ctr"/>
        <c:lblOffset val="100"/>
        <c:noMultiLvlLbl val="0"/>
      </c:catAx>
    </c:plotArea>
    <c:legend>
      <c:legendPos val="b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es-EC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8B3C93-37FC-4681-AAE4-0546774A502A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36568718-2531-4D7D-8A61-CD1DA9101CDA}">
      <dgm:prSet phldrT="[Text]"/>
      <dgm:spPr/>
      <dgm:t>
        <a:bodyPr/>
        <a:lstStyle/>
        <a:p>
          <a:r>
            <a:rPr lang="es-EC" dirty="0" smtClean="0">
              <a:solidFill>
                <a:schemeClr val="bg1">
                  <a:lumMod val="95000"/>
                  <a:lumOff val="5000"/>
                </a:schemeClr>
              </a:solidFill>
            </a:rPr>
            <a:t>Batería</a:t>
          </a:r>
          <a:endParaRPr lang="es-EC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516A030C-DD5B-4678-AF7B-4639EA9F36AF}" type="parTrans" cxnId="{E50145E0-F993-4989-A766-23322137CF7D}">
      <dgm:prSet/>
      <dgm:spPr/>
      <dgm:t>
        <a:bodyPr/>
        <a:lstStyle/>
        <a:p>
          <a:endParaRPr lang="es-EC"/>
        </a:p>
      </dgm:t>
    </dgm:pt>
    <dgm:pt modelId="{C59F49FE-2791-482E-8AD8-858DD7C18AC1}" type="sibTrans" cxnId="{E50145E0-F993-4989-A766-23322137CF7D}">
      <dgm:prSet/>
      <dgm:spPr/>
      <dgm:t>
        <a:bodyPr/>
        <a:lstStyle/>
        <a:p>
          <a:endParaRPr lang="es-EC"/>
        </a:p>
      </dgm:t>
    </dgm:pt>
    <dgm:pt modelId="{76008119-6971-4A79-AAA5-3B63C931A3AE}">
      <dgm:prSet phldrT="[Text]"/>
      <dgm:spPr/>
      <dgm:t>
        <a:bodyPr/>
        <a:lstStyle/>
        <a:p>
          <a:r>
            <a:rPr lang="es-EC" dirty="0" smtClean="0">
              <a:solidFill>
                <a:schemeClr val="bg1">
                  <a:lumMod val="95000"/>
                  <a:lumOff val="5000"/>
                </a:schemeClr>
              </a:solidFill>
            </a:rPr>
            <a:t>Circuito de Control</a:t>
          </a:r>
          <a:endParaRPr lang="es-EC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E488080A-CB4B-427C-9D7F-1391795A7E5C}" type="parTrans" cxnId="{7E7A212A-7121-4485-90E9-B9EC481D674B}">
      <dgm:prSet/>
      <dgm:spPr/>
      <dgm:t>
        <a:bodyPr/>
        <a:lstStyle/>
        <a:p>
          <a:endParaRPr lang="es-EC"/>
        </a:p>
      </dgm:t>
    </dgm:pt>
    <dgm:pt modelId="{97F7B135-E7F0-4738-8E6B-447D873D4127}" type="sibTrans" cxnId="{7E7A212A-7121-4485-90E9-B9EC481D674B}">
      <dgm:prSet/>
      <dgm:spPr/>
      <dgm:t>
        <a:bodyPr/>
        <a:lstStyle/>
        <a:p>
          <a:endParaRPr lang="es-EC"/>
        </a:p>
      </dgm:t>
    </dgm:pt>
    <dgm:pt modelId="{9E22BAFA-4DEC-47EC-B6E1-9909E25DEA7B}">
      <dgm:prSet phldrT="[Text]"/>
      <dgm:spPr/>
      <dgm:t>
        <a:bodyPr/>
        <a:lstStyle/>
        <a:p>
          <a:r>
            <a:rPr lang="es-EC" dirty="0" smtClean="0">
              <a:solidFill>
                <a:schemeClr val="bg1">
                  <a:lumMod val="95000"/>
                  <a:lumOff val="5000"/>
                </a:schemeClr>
              </a:solidFill>
            </a:rPr>
            <a:t>Motor Eléctrico</a:t>
          </a:r>
          <a:endParaRPr lang="es-EC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77274FE8-66F4-4E23-A189-250803A519B7}" type="parTrans" cxnId="{D69A6FF9-40F5-48A0-A5C5-4D4098F1B55F}">
      <dgm:prSet/>
      <dgm:spPr/>
      <dgm:t>
        <a:bodyPr/>
        <a:lstStyle/>
        <a:p>
          <a:endParaRPr lang="es-EC"/>
        </a:p>
      </dgm:t>
    </dgm:pt>
    <dgm:pt modelId="{81192BEB-0208-4501-91BF-8E544DD17B7C}" type="sibTrans" cxnId="{D69A6FF9-40F5-48A0-A5C5-4D4098F1B55F}">
      <dgm:prSet/>
      <dgm:spPr/>
      <dgm:t>
        <a:bodyPr/>
        <a:lstStyle/>
        <a:p>
          <a:endParaRPr lang="es-EC"/>
        </a:p>
      </dgm:t>
    </dgm:pt>
    <dgm:pt modelId="{0750F301-356C-48E3-887E-FAD34F52B756}">
      <dgm:prSet phldrT="[Text]"/>
      <dgm:spPr/>
      <dgm:t>
        <a:bodyPr/>
        <a:lstStyle/>
        <a:p>
          <a:r>
            <a:rPr lang="es-EC" dirty="0" smtClean="0">
              <a:solidFill>
                <a:schemeClr val="bg1">
                  <a:lumMod val="95000"/>
                  <a:lumOff val="5000"/>
                </a:schemeClr>
              </a:solidFill>
            </a:rPr>
            <a:t>Ruedas</a:t>
          </a:r>
          <a:endParaRPr lang="es-EC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9FA794B1-79AA-4E78-A0EF-F8BF554D4CF7}" type="parTrans" cxnId="{CFFD1DA8-3CBD-4D59-AB6E-E0818EC1CE44}">
      <dgm:prSet/>
      <dgm:spPr/>
      <dgm:t>
        <a:bodyPr/>
        <a:lstStyle/>
        <a:p>
          <a:endParaRPr lang="es-EC"/>
        </a:p>
      </dgm:t>
    </dgm:pt>
    <dgm:pt modelId="{8100CCDE-F6D7-43B0-86A0-30E5805E687F}" type="sibTrans" cxnId="{CFFD1DA8-3CBD-4D59-AB6E-E0818EC1CE44}">
      <dgm:prSet/>
      <dgm:spPr/>
      <dgm:t>
        <a:bodyPr/>
        <a:lstStyle/>
        <a:p>
          <a:endParaRPr lang="es-EC"/>
        </a:p>
      </dgm:t>
    </dgm:pt>
    <dgm:pt modelId="{DAC10577-82E1-4863-99EF-B693CC84B5F7}">
      <dgm:prSet phldrT="[Text]"/>
      <dgm:spPr/>
      <dgm:t>
        <a:bodyPr/>
        <a:lstStyle/>
        <a:p>
          <a:r>
            <a:rPr lang="es-EC" dirty="0" smtClean="0">
              <a:solidFill>
                <a:schemeClr val="bg1">
                  <a:lumMod val="95000"/>
                  <a:lumOff val="5000"/>
                </a:schemeClr>
              </a:solidFill>
            </a:rPr>
            <a:t>Motor-Generador</a:t>
          </a:r>
          <a:endParaRPr lang="es-EC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22890334-70DA-47E9-8CF4-B31E35559522}" type="parTrans" cxnId="{A9F34BE8-0906-478C-A1E0-2A89B8410AEB}">
      <dgm:prSet/>
      <dgm:spPr/>
      <dgm:t>
        <a:bodyPr/>
        <a:lstStyle/>
        <a:p>
          <a:endParaRPr lang="es-EC"/>
        </a:p>
      </dgm:t>
    </dgm:pt>
    <dgm:pt modelId="{C6CE35CF-B2D7-4745-86EA-4230682B10D2}" type="sibTrans" cxnId="{A9F34BE8-0906-478C-A1E0-2A89B8410AEB}">
      <dgm:prSet/>
      <dgm:spPr/>
      <dgm:t>
        <a:bodyPr/>
        <a:lstStyle/>
        <a:p>
          <a:endParaRPr lang="es-EC"/>
        </a:p>
      </dgm:t>
    </dgm:pt>
    <dgm:pt modelId="{FA528972-4346-4CE2-A4EC-A10AD2354A68}">
      <dgm:prSet phldrT="[Text]"/>
      <dgm:spPr/>
      <dgm:t>
        <a:bodyPr/>
        <a:lstStyle/>
        <a:p>
          <a:r>
            <a:rPr lang="es-EC" dirty="0" smtClean="0">
              <a:solidFill>
                <a:schemeClr val="bg1">
                  <a:lumMod val="95000"/>
                  <a:lumOff val="5000"/>
                </a:schemeClr>
              </a:solidFill>
            </a:rPr>
            <a:t>Freno Regenerativo</a:t>
          </a:r>
          <a:endParaRPr lang="es-EC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DA34879C-9CFE-4E60-B5C7-1023EDCC17C8}" type="parTrans" cxnId="{5A67AF91-2EFE-41B2-8F09-67AC7F671FA8}">
      <dgm:prSet/>
      <dgm:spPr/>
      <dgm:t>
        <a:bodyPr/>
        <a:lstStyle/>
        <a:p>
          <a:endParaRPr lang="es-EC"/>
        </a:p>
      </dgm:t>
    </dgm:pt>
    <dgm:pt modelId="{A476E8BA-0161-42F6-B775-DE524B322566}" type="sibTrans" cxnId="{5A67AF91-2EFE-41B2-8F09-67AC7F671FA8}">
      <dgm:prSet/>
      <dgm:spPr/>
      <dgm:t>
        <a:bodyPr/>
        <a:lstStyle/>
        <a:p>
          <a:endParaRPr lang="es-EC"/>
        </a:p>
      </dgm:t>
    </dgm:pt>
    <dgm:pt modelId="{E8100A6F-7E9E-4744-9C68-5ABA269AC723}" type="pres">
      <dgm:prSet presAssocID="{A18B3C93-37FC-4681-AAE4-0546774A5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6B5BC45F-B1C1-453E-9128-0145DDF6CA9F}" type="pres">
      <dgm:prSet presAssocID="{A18B3C93-37FC-4681-AAE4-0546774A502A}" presName="cycle" presStyleCnt="0"/>
      <dgm:spPr/>
    </dgm:pt>
    <dgm:pt modelId="{CDED416A-71CF-4168-A95F-386EF0D0DAC7}" type="pres">
      <dgm:prSet presAssocID="{36568718-2531-4D7D-8A61-CD1DA9101CDA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110B2FD-A5F7-448B-AF97-16F633585F9A}" type="pres">
      <dgm:prSet presAssocID="{C59F49FE-2791-482E-8AD8-858DD7C18AC1}" presName="sibTransFirstNode" presStyleLbl="bgShp" presStyleIdx="0" presStyleCnt="1"/>
      <dgm:spPr/>
      <dgm:t>
        <a:bodyPr/>
        <a:lstStyle/>
        <a:p>
          <a:endParaRPr lang="es-EC"/>
        </a:p>
      </dgm:t>
    </dgm:pt>
    <dgm:pt modelId="{9E88EFBF-BF40-4D93-A7D2-865E542256D8}" type="pres">
      <dgm:prSet presAssocID="{76008119-6971-4A79-AAA5-3B63C931A3AE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C3FEAE8-F9C2-41B2-9E4A-34E680BCD888}" type="pres">
      <dgm:prSet presAssocID="{9E22BAFA-4DEC-47EC-B6E1-9909E25DEA7B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2310D3B-9291-4394-8B6A-DE5FF09A66CF}" type="pres">
      <dgm:prSet presAssocID="{0750F301-356C-48E3-887E-FAD34F52B756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6A34F80C-3C9C-4681-AC1B-C4AFF7B435DA}" type="pres">
      <dgm:prSet presAssocID="{DAC10577-82E1-4863-99EF-B693CC84B5F7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C4976BB-3C8B-4C7C-B146-367F3C491000}" type="pres">
      <dgm:prSet presAssocID="{FA528972-4346-4CE2-A4EC-A10AD2354A68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A9F34BE8-0906-478C-A1E0-2A89B8410AEB}" srcId="{A18B3C93-37FC-4681-AAE4-0546774A502A}" destId="{DAC10577-82E1-4863-99EF-B693CC84B5F7}" srcOrd="4" destOrd="0" parTransId="{22890334-70DA-47E9-8CF4-B31E35559522}" sibTransId="{C6CE35CF-B2D7-4745-86EA-4230682B10D2}"/>
    <dgm:cxn modelId="{DE2925E3-220B-47A6-B802-322891C7619E}" type="presOf" srcId="{DAC10577-82E1-4863-99EF-B693CC84B5F7}" destId="{6A34F80C-3C9C-4681-AC1B-C4AFF7B435DA}" srcOrd="0" destOrd="0" presId="urn:microsoft.com/office/officeart/2005/8/layout/cycle3"/>
    <dgm:cxn modelId="{5A67AF91-2EFE-41B2-8F09-67AC7F671FA8}" srcId="{A18B3C93-37FC-4681-AAE4-0546774A502A}" destId="{FA528972-4346-4CE2-A4EC-A10AD2354A68}" srcOrd="5" destOrd="0" parTransId="{DA34879C-9CFE-4E60-B5C7-1023EDCC17C8}" sibTransId="{A476E8BA-0161-42F6-B775-DE524B322566}"/>
    <dgm:cxn modelId="{357405BC-5099-4C69-8DC8-0429FBB8F32C}" type="presOf" srcId="{A18B3C93-37FC-4681-AAE4-0546774A502A}" destId="{E8100A6F-7E9E-4744-9C68-5ABA269AC723}" srcOrd="0" destOrd="0" presId="urn:microsoft.com/office/officeart/2005/8/layout/cycle3"/>
    <dgm:cxn modelId="{D69A6FF9-40F5-48A0-A5C5-4D4098F1B55F}" srcId="{A18B3C93-37FC-4681-AAE4-0546774A502A}" destId="{9E22BAFA-4DEC-47EC-B6E1-9909E25DEA7B}" srcOrd="2" destOrd="0" parTransId="{77274FE8-66F4-4E23-A189-250803A519B7}" sibTransId="{81192BEB-0208-4501-91BF-8E544DD17B7C}"/>
    <dgm:cxn modelId="{80EED527-0291-4BB6-BE8E-837359C4D2BF}" type="presOf" srcId="{76008119-6971-4A79-AAA5-3B63C931A3AE}" destId="{9E88EFBF-BF40-4D93-A7D2-865E542256D8}" srcOrd="0" destOrd="0" presId="urn:microsoft.com/office/officeart/2005/8/layout/cycle3"/>
    <dgm:cxn modelId="{7E7A212A-7121-4485-90E9-B9EC481D674B}" srcId="{A18B3C93-37FC-4681-AAE4-0546774A502A}" destId="{76008119-6971-4A79-AAA5-3B63C931A3AE}" srcOrd="1" destOrd="0" parTransId="{E488080A-CB4B-427C-9D7F-1391795A7E5C}" sibTransId="{97F7B135-E7F0-4738-8E6B-447D873D4127}"/>
    <dgm:cxn modelId="{E50145E0-F993-4989-A766-23322137CF7D}" srcId="{A18B3C93-37FC-4681-AAE4-0546774A502A}" destId="{36568718-2531-4D7D-8A61-CD1DA9101CDA}" srcOrd="0" destOrd="0" parTransId="{516A030C-DD5B-4678-AF7B-4639EA9F36AF}" sibTransId="{C59F49FE-2791-482E-8AD8-858DD7C18AC1}"/>
    <dgm:cxn modelId="{CFFD1DA8-3CBD-4D59-AB6E-E0818EC1CE44}" srcId="{A18B3C93-37FC-4681-AAE4-0546774A502A}" destId="{0750F301-356C-48E3-887E-FAD34F52B756}" srcOrd="3" destOrd="0" parTransId="{9FA794B1-79AA-4E78-A0EF-F8BF554D4CF7}" sibTransId="{8100CCDE-F6D7-43B0-86A0-30E5805E687F}"/>
    <dgm:cxn modelId="{4DB0A407-D964-4660-91BD-96BAEF0D861D}" type="presOf" srcId="{9E22BAFA-4DEC-47EC-B6E1-9909E25DEA7B}" destId="{4C3FEAE8-F9C2-41B2-9E4A-34E680BCD888}" srcOrd="0" destOrd="0" presId="urn:microsoft.com/office/officeart/2005/8/layout/cycle3"/>
    <dgm:cxn modelId="{CD1BD22C-6D24-4892-818C-4E57DB334E6B}" type="presOf" srcId="{C59F49FE-2791-482E-8AD8-858DD7C18AC1}" destId="{C110B2FD-A5F7-448B-AF97-16F633585F9A}" srcOrd="0" destOrd="0" presId="urn:microsoft.com/office/officeart/2005/8/layout/cycle3"/>
    <dgm:cxn modelId="{CC4F7F08-106F-4E58-A691-56DB29E3E250}" type="presOf" srcId="{0750F301-356C-48E3-887E-FAD34F52B756}" destId="{02310D3B-9291-4394-8B6A-DE5FF09A66CF}" srcOrd="0" destOrd="0" presId="urn:microsoft.com/office/officeart/2005/8/layout/cycle3"/>
    <dgm:cxn modelId="{6497CE2E-1717-4253-8977-F4DC5AE234FE}" type="presOf" srcId="{36568718-2531-4D7D-8A61-CD1DA9101CDA}" destId="{CDED416A-71CF-4168-A95F-386EF0D0DAC7}" srcOrd="0" destOrd="0" presId="urn:microsoft.com/office/officeart/2005/8/layout/cycle3"/>
    <dgm:cxn modelId="{3AFF46E4-8ED2-4074-857F-35DF5E8F65C5}" type="presOf" srcId="{FA528972-4346-4CE2-A4EC-A10AD2354A68}" destId="{0C4976BB-3C8B-4C7C-B146-367F3C491000}" srcOrd="0" destOrd="0" presId="urn:microsoft.com/office/officeart/2005/8/layout/cycle3"/>
    <dgm:cxn modelId="{C1412836-0408-43A7-AD6B-8201EE2B932D}" type="presParOf" srcId="{E8100A6F-7E9E-4744-9C68-5ABA269AC723}" destId="{6B5BC45F-B1C1-453E-9128-0145DDF6CA9F}" srcOrd="0" destOrd="0" presId="urn:microsoft.com/office/officeart/2005/8/layout/cycle3"/>
    <dgm:cxn modelId="{0AC05A7A-08B0-4CAC-B623-DF631918189F}" type="presParOf" srcId="{6B5BC45F-B1C1-453E-9128-0145DDF6CA9F}" destId="{CDED416A-71CF-4168-A95F-386EF0D0DAC7}" srcOrd="0" destOrd="0" presId="urn:microsoft.com/office/officeart/2005/8/layout/cycle3"/>
    <dgm:cxn modelId="{165B6704-482D-4A3F-A944-E4A5EFF866CF}" type="presParOf" srcId="{6B5BC45F-B1C1-453E-9128-0145DDF6CA9F}" destId="{C110B2FD-A5F7-448B-AF97-16F633585F9A}" srcOrd="1" destOrd="0" presId="urn:microsoft.com/office/officeart/2005/8/layout/cycle3"/>
    <dgm:cxn modelId="{0C9C451B-FCF4-4D8D-8200-2435B1961CB6}" type="presParOf" srcId="{6B5BC45F-B1C1-453E-9128-0145DDF6CA9F}" destId="{9E88EFBF-BF40-4D93-A7D2-865E542256D8}" srcOrd="2" destOrd="0" presId="urn:microsoft.com/office/officeart/2005/8/layout/cycle3"/>
    <dgm:cxn modelId="{4FF8D895-79DD-4043-8786-F900AF7883CA}" type="presParOf" srcId="{6B5BC45F-B1C1-453E-9128-0145DDF6CA9F}" destId="{4C3FEAE8-F9C2-41B2-9E4A-34E680BCD888}" srcOrd="3" destOrd="0" presId="urn:microsoft.com/office/officeart/2005/8/layout/cycle3"/>
    <dgm:cxn modelId="{18ED3095-3796-4336-BF86-34AAB0E9CB63}" type="presParOf" srcId="{6B5BC45F-B1C1-453E-9128-0145DDF6CA9F}" destId="{02310D3B-9291-4394-8B6A-DE5FF09A66CF}" srcOrd="4" destOrd="0" presId="urn:microsoft.com/office/officeart/2005/8/layout/cycle3"/>
    <dgm:cxn modelId="{0DA3C342-844F-42E9-83D8-5FDB9A2E47F1}" type="presParOf" srcId="{6B5BC45F-B1C1-453E-9128-0145DDF6CA9F}" destId="{6A34F80C-3C9C-4681-AC1B-C4AFF7B435DA}" srcOrd="5" destOrd="0" presId="urn:microsoft.com/office/officeart/2005/8/layout/cycle3"/>
    <dgm:cxn modelId="{96B11DFE-214A-4346-8CD2-D00714C9889C}" type="presParOf" srcId="{6B5BC45F-B1C1-453E-9128-0145DDF6CA9F}" destId="{0C4976BB-3C8B-4C7C-B146-367F3C491000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0B2FD-A5F7-448B-AF97-16F633585F9A}">
      <dsp:nvSpPr>
        <dsp:cNvPr id="0" name=""/>
        <dsp:cNvSpPr/>
      </dsp:nvSpPr>
      <dsp:spPr>
        <a:xfrm>
          <a:off x="1766874" y="-3000"/>
          <a:ext cx="4695850" cy="4695850"/>
        </a:xfrm>
        <a:prstGeom prst="circularArrow">
          <a:avLst>
            <a:gd name="adj1" fmla="val 5274"/>
            <a:gd name="adj2" fmla="val 312630"/>
            <a:gd name="adj3" fmla="val 14227307"/>
            <a:gd name="adj4" fmla="val 17127501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ED416A-71CF-4168-A95F-386EF0D0DAC7}">
      <dsp:nvSpPr>
        <dsp:cNvPr id="0" name=""/>
        <dsp:cNvSpPr/>
      </dsp:nvSpPr>
      <dsp:spPr>
        <a:xfrm>
          <a:off x="3221719" y="2712"/>
          <a:ext cx="1786160" cy="893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>
              <a:solidFill>
                <a:schemeClr val="bg1">
                  <a:lumMod val="95000"/>
                  <a:lumOff val="5000"/>
                </a:schemeClr>
              </a:solidFill>
            </a:rPr>
            <a:t>Batería</a:t>
          </a:r>
          <a:endParaRPr lang="es-EC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3265316" y="46309"/>
        <a:ext cx="1698966" cy="805886"/>
      </dsp:txXfrm>
    </dsp:sp>
    <dsp:sp modelId="{9E88EFBF-BF40-4D93-A7D2-865E542256D8}">
      <dsp:nvSpPr>
        <dsp:cNvPr id="0" name=""/>
        <dsp:cNvSpPr/>
      </dsp:nvSpPr>
      <dsp:spPr>
        <a:xfrm>
          <a:off x="4871506" y="955217"/>
          <a:ext cx="1786160" cy="893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>
              <a:solidFill>
                <a:schemeClr val="bg1">
                  <a:lumMod val="95000"/>
                  <a:lumOff val="5000"/>
                </a:schemeClr>
              </a:solidFill>
            </a:rPr>
            <a:t>Circuito de Control</a:t>
          </a:r>
          <a:endParaRPr lang="es-EC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4915103" y="998814"/>
        <a:ext cx="1698966" cy="805886"/>
      </dsp:txXfrm>
    </dsp:sp>
    <dsp:sp modelId="{4C3FEAE8-F9C2-41B2-9E4A-34E680BCD888}">
      <dsp:nvSpPr>
        <dsp:cNvPr id="0" name=""/>
        <dsp:cNvSpPr/>
      </dsp:nvSpPr>
      <dsp:spPr>
        <a:xfrm>
          <a:off x="4871506" y="2860227"/>
          <a:ext cx="1786160" cy="893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>
              <a:solidFill>
                <a:schemeClr val="bg1">
                  <a:lumMod val="95000"/>
                  <a:lumOff val="5000"/>
                </a:schemeClr>
              </a:solidFill>
            </a:rPr>
            <a:t>Motor Eléctrico</a:t>
          </a:r>
          <a:endParaRPr lang="es-EC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4915103" y="2903824"/>
        <a:ext cx="1698966" cy="805886"/>
      </dsp:txXfrm>
    </dsp:sp>
    <dsp:sp modelId="{02310D3B-9291-4394-8B6A-DE5FF09A66CF}">
      <dsp:nvSpPr>
        <dsp:cNvPr id="0" name=""/>
        <dsp:cNvSpPr/>
      </dsp:nvSpPr>
      <dsp:spPr>
        <a:xfrm>
          <a:off x="3221719" y="3812732"/>
          <a:ext cx="1786160" cy="893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>
              <a:solidFill>
                <a:schemeClr val="bg1">
                  <a:lumMod val="95000"/>
                  <a:lumOff val="5000"/>
                </a:schemeClr>
              </a:solidFill>
            </a:rPr>
            <a:t>Ruedas</a:t>
          </a:r>
          <a:endParaRPr lang="es-EC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3265316" y="3856329"/>
        <a:ext cx="1698966" cy="805886"/>
      </dsp:txXfrm>
    </dsp:sp>
    <dsp:sp modelId="{6A34F80C-3C9C-4681-AC1B-C4AFF7B435DA}">
      <dsp:nvSpPr>
        <dsp:cNvPr id="0" name=""/>
        <dsp:cNvSpPr/>
      </dsp:nvSpPr>
      <dsp:spPr>
        <a:xfrm>
          <a:off x="1571932" y="2860227"/>
          <a:ext cx="1786160" cy="893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>
              <a:solidFill>
                <a:schemeClr val="bg1">
                  <a:lumMod val="95000"/>
                  <a:lumOff val="5000"/>
                </a:schemeClr>
              </a:solidFill>
            </a:rPr>
            <a:t>Motor-Generador</a:t>
          </a:r>
          <a:endParaRPr lang="es-EC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1615529" y="2903824"/>
        <a:ext cx="1698966" cy="805886"/>
      </dsp:txXfrm>
    </dsp:sp>
    <dsp:sp modelId="{0C4976BB-3C8B-4C7C-B146-367F3C491000}">
      <dsp:nvSpPr>
        <dsp:cNvPr id="0" name=""/>
        <dsp:cNvSpPr/>
      </dsp:nvSpPr>
      <dsp:spPr>
        <a:xfrm>
          <a:off x="1571932" y="955217"/>
          <a:ext cx="1786160" cy="893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>
              <a:solidFill>
                <a:schemeClr val="bg1">
                  <a:lumMod val="95000"/>
                  <a:lumOff val="5000"/>
                </a:schemeClr>
              </a:solidFill>
            </a:rPr>
            <a:t>Freno Regenerativo</a:t>
          </a:r>
          <a:endParaRPr lang="es-EC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1615529" y="998814"/>
        <a:ext cx="1698966" cy="8058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3DEA34-E97C-4E95-8AF5-EC527E870378}" type="datetimeFigureOut">
              <a:rPr lang="es-EC" smtClean="0"/>
              <a:t>21/11/2016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1172E93-F9B1-41C5-9E42-63FBDA1F6787}" type="slidenum">
              <a:rPr lang="es-EC" smtClean="0"/>
              <a:t>‹Nº›</a:t>
            </a:fld>
            <a:endParaRPr lang="es-EC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2564904"/>
            <a:ext cx="7772400" cy="1614041"/>
          </a:xfrm>
        </p:spPr>
        <p:txBody>
          <a:bodyPr>
            <a:normAutofit fontScale="90000"/>
          </a:bodyPr>
          <a:lstStyle/>
          <a:p>
            <a:r>
              <a:rPr lang="es-EC" dirty="0"/>
              <a:t>Construcción de un Banco Didáctico de Frenos Regenerativos</a:t>
            </a:r>
            <a:br>
              <a:rPr lang="es-EC" dirty="0"/>
            </a:br>
            <a:endParaRPr lang="es-EC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67544" y="4149080"/>
            <a:ext cx="6400800" cy="1752600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es-EC" dirty="0" smtClean="0"/>
              <a:t>David E. Villacrés Rosero</a:t>
            </a:r>
          </a:p>
          <a:p>
            <a:pPr algn="l"/>
            <a:endParaRPr lang="es-EC" dirty="0" smtClean="0"/>
          </a:p>
          <a:p>
            <a:pPr algn="l"/>
            <a:r>
              <a:rPr lang="es-EC" dirty="0" smtClean="0"/>
              <a:t>Director: </a:t>
            </a:r>
            <a:r>
              <a:rPr lang="es-EC" dirty="0"/>
              <a:t>Ing. Juan Carlos Rocha M.Sc</a:t>
            </a:r>
          </a:p>
          <a:p>
            <a:pPr algn="l"/>
            <a:endParaRPr lang="es-EC" dirty="0" smtClean="0"/>
          </a:p>
          <a:p>
            <a:pPr algn="l"/>
            <a:r>
              <a:rPr lang="es-EC" dirty="0" smtClean="0"/>
              <a:t>Carrera </a:t>
            </a:r>
            <a:r>
              <a:rPr lang="es-EC" dirty="0"/>
              <a:t>de Ingeniería Mecánica, Universidad Internacional </a:t>
            </a:r>
            <a:r>
              <a:rPr lang="es-EC" dirty="0" smtClean="0"/>
              <a:t>SEK</a:t>
            </a:r>
            <a:endParaRPr lang="es-EC" dirty="0"/>
          </a:p>
          <a:p>
            <a:pPr algn="l"/>
            <a:endParaRPr lang="es-EC" dirty="0"/>
          </a:p>
        </p:txBody>
      </p:sp>
      <p:pic>
        <p:nvPicPr>
          <p:cNvPr id="9218" name="Picture 2" descr="Resultado de imagen para uis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8640"/>
            <a:ext cx="2968005" cy="101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31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Resultados de Generación </a:t>
            </a:r>
            <a:endParaRPr lang="es-EC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445735"/>
              </p:ext>
            </p:extLst>
          </p:nvPr>
        </p:nvGraphicFramePr>
        <p:xfrm>
          <a:off x="1043608" y="2204864"/>
          <a:ext cx="6552728" cy="381642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680520"/>
                <a:gridCol w="1872208"/>
              </a:tblGrid>
              <a:tr h="47705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Velocidad Máxima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477053"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Voltaje (V) 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7,47</a:t>
                      </a:r>
                      <a:endParaRPr lang="es-EC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77053"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Corriente (A)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77053"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Potencia (W)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1,94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7705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Velocidad Mínima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477053"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Voltaje  (V) </a:t>
                      </a:r>
                      <a:endParaRPr lang="es-EC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4,39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77053"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Corriente (A)</a:t>
                      </a:r>
                      <a:endParaRPr lang="es-EC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77053"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Potencia (W)</a:t>
                      </a:r>
                      <a:endParaRPr lang="es-EC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513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Resultados de Generación</a:t>
            </a:r>
            <a:endParaRPr lang="es-EC" dirty="0"/>
          </a:p>
        </p:txBody>
      </p:sp>
      <p:graphicFrame>
        <p:nvGraphicFramePr>
          <p:cNvPr id="4" name="2 Gráfic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1930189"/>
              </p:ext>
            </p:extLst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571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C</a:t>
            </a:r>
            <a:r>
              <a:rPr lang="es-EC" dirty="0" smtClean="0"/>
              <a:t>onclusiones</a:t>
            </a:r>
            <a:endParaRPr lang="es-EC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323528" y="1340768"/>
            <a:ext cx="8291264" cy="4565104"/>
          </a:xfrm>
        </p:spPr>
        <p:txBody>
          <a:bodyPr>
            <a:normAutofit fontScale="92500" lnSpcReduction="10000"/>
          </a:bodyPr>
          <a:lstStyle/>
          <a:p>
            <a:endParaRPr lang="es-EC" dirty="0" smtClean="0"/>
          </a:p>
          <a:p>
            <a:r>
              <a:rPr lang="es-EC" dirty="0" smtClean="0"/>
              <a:t>La </a:t>
            </a:r>
            <a:r>
              <a:rPr lang="es-EC" dirty="0"/>
              <a:t>cantidad de energía eléctrica a generar se encuentra limitada por las variaciones de velocidad que tienen los vehículos eléctricos ya que no se puede tener velocidades constantes</a:t>
            </a:r>
            <a:r>
              <a:rPr lang="es-EC" dirty="0" smtClean="0"/>
              <a:t>.</a:t>
            </a:r>
          </a:p>
          <a:p>
            <a:endParaRPr lang="es-EC" dirty="0" smtClean="0"/>
          </a:p>
          <a:p>
            <a:r>
              <a:rPr lang="es-EC" dirty="0"/>
              <a:t>Se logró simular la generación de voltaje de un freno regenerativo, donde el motor 2 simule el arrastre que tiene un vehículo, con eso aprovechar y hacer que el motor 1 trabaje en modo generador para así representar el freno regenerativo. </a:t>
            </a:r>
          </a:p>
          <a:p>
            <a:pPr marL="137160" indent="0">
              <a:buNone/>
            </a:pP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25965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Recomendaciones</a:t>
            </a:r>
            <a:endParaRPr lang="es-EC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Cambiar </a:t>
            </a:r>
            <a:r>
              <a:rPr lang="es-EC" dirty="0"/>
              <a:t>el motor 2 por un motor más veloz que ocasione que el eje del motor 1 gire más rápido y así obtener un mayor voltaje generado por el motor eléctrico.  </a:t>
            </a:r>
            <a:endParaRPr lang="es-EC" dirty="0" smtClean="0"/>
          </a:p>
          <a:p>
            <a:endParaRPr lang="es-EC" dirty="0" smtClean="0"/>
          </a:p>
          <a:p>
            <a:r>
              <a:rPr lang="es-EC" dirty="0"/>
              <a:t>Para que el banco didáctico cargue una batería se deberá implementar un diseño </a:t>
            </a:r>
            <a:r>
              <a:rPr lang="es-EC" dirty="0" smtClean="0"/>
              <a:t>con </a:t>
            </a:r>
            <a:r>
              <a:rPr lang="es-EC" dirty="0"/>
              <a:t>un circuito que controle y direccione la generación de energía para  cargar la </a:t>
            </a:r>
            <a:r>
              <a:rPr lang="es-EC" dirty="0" smtClean="0"/>
              <a:t>batería</a:t>
            </a:r>
          </a:p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8277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539552" y="3068960"/>
            <a:ext cx="8229600" cy="1143000"/>
          </a:xfrm>
        </p:spPr>
        <p:txBody>
          <a:bodyPr/>
          <a:lstStyle/>
          <a:p>
            <a:r>
              <a:rPr lang="es-EC" dirty="0" smtClean="0"/>
              <a:t>GRACIAS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34804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Objetivo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709160"/>
          </a:xfrm>
        </p:spPr>
        <p:txBody>
          <a:bodyPr/>
          <a:lstStyle/>
          <a:p>
            <a:endParaRPr lang="es-EC" dirty="0" smtClean="0"/>
          </a:p>
          <a:p>
            <a:endParaRPr lang="es-EC" dirty="0"/>
          </a:p>
          <a:p>
            <a:r>
              <a:rPr lang="es-EC" dirty="0" smtClean="0"/>
              <a:t>Desarrollar </a:t>
            </a:r>
            <a:r>
              <a:rPr lang="es-EC" dirty="0"/>
              <a:t>un modelo de freno regenerativo creando y ampliando información detallada mediante la construcción de un banco didáctico describiendo sus características con el fin de un entendimiento práctico para futuras generaciones en ingeniería automotriz.</a:t>
            </a:r>
          </a:p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75003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0"/>
            <a:ext cx="8280920" cy="1196752"/>
          </a:xfrm>
        </p:spPr>
        <p:txBody>
          <a:bodyPr/>
          <a:lstStyle/>
          <a:p>
            <a:r>
              <a:rPr lang="es-EC" dirty="0" smtClean="0"/>
              <a:t>Freno Regenerativo</a:t>
            </a:r>
            <a:endParaRPr lang="es-EC" dirty="0"/>
          </a:p>
        </p:txBody>
      </p:sp>
      <p:pic>
        <p:nvPicPr>
          <p:cNvPr id="10242" name="Picture 2" descr="http://www.terra.org/sites/default/files/bd_imagenes/00019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76792"/>
            <a:ext cx="3024336" cy="257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terra.org/sites/default/files/bd_imagenes/00019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76792"/>
            <a:ext cx="2936048" cy="252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terra.org/sites/default/files/bd_imagenes/00019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45024"/>
            <a:ext cx="3218585" cy="281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88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Planteamiento del Proyecto</a:t>
            </a:r>
            <a:endParaRPr lang="es-EC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9354382"/>
              </p:ext>
            </p:extLst>
          </p:nvPr>
        </p:nvGraphicFramePr>
        <p:xfrm>
          <a:off x="457200" y="1600200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37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Lógica de Funcionamiento del Banco Didáctico</a:t>
            </a:r>
            <a:endParaRPr lang="es-EC" dirty="0"/>
          </a:p>
        </p:txBody>
      </p:sp>
      <p:pic>
        <p:nvPicPr>
          <p:cNvPr id="4" name="3 Marcador de contenido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484784"/>
            <a:ext cx="8712968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43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es-EC" dirty="0" smtClean="0"/>
              <a:t>Simulación del Circuito</a:t>
            </a:r>
            <a:endParaRPr lang="es-EC" dirty="0"/>
          </a:p>
        </p:txBody>
      </p:sp>
      <p:pic>
        <p:nvPicPr>
          <p:cNvPr id="4" name="3 Marcador de contenido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7776864" cy="5256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6" y="3573016"/>
            <a:ext cx="3096344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272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EC" dirty="0" smtClean="0"/>
              <a:t>Construcción del Proyecto </a:t>
            </a:r>
            <a:endParaRPr lang="es-EC" dirty="0"/>
          </a:p>
        </p:txBody>
      </p:sp>
      <p:pic>
        <p:nvPicPr>
          <p:cNvPr id="6" name="5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2988945" cy="24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ttps://attachment.outlook.office.net/owa/davicho1213@hotmail.com/service.svc/s/GetFileAttachment?id=AQMkADAwATY3ZmYAZS1hN2YwLTJkOGEtMDACLTAwCgBGAAAD6UhkKkKo60mgnXR0AKxrmQ4HAHx8AFH6TFu%2BRaGVXQcjo4S5AAACAQwAAAB8fABR%2BkxbvkWhlV0HI6OEuQAAAIj6kb8AAAABEgAQABOltE58hCxPjl3JR5VBRfA%3D&amp;X-OWA-CANARY=pwHhwlV77kO2EEyjocTkMsBjz8p4EtQYWUVF7JKDbFuQQobOC0FqiFgPyXC-Xt0x7OX0YPB8xm4.&amp;token=cd2d19e9-938d-43bc-be2b-668c1c6d0934&amp;owa=outlook.live.com&amp;isc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7503" y="2204867"/>
            <a:ext cx="446449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attachment.outlook.office.net/owa/davicho1213@hotmail.com/service.svc/s/GetFileAttachment?id=AQMkADAwATY3ZmYAZS1hN2YwLTJkOGEtMDACLTAwCgBGAAAD6UhkKkKo60mgnXR0AKxrmQ4HAHx8AFH6TFu%2BRaGVXQcjo4S5AAACAQwAAAB8fABR%2BkxbvkWhlV0HI6OEuQAAAIj6kb8AAAABEgAQAE%2FO0VPjVIBPvW4EyxBXyNU%3D&amp;X-OWA-CANARY=62u4wcgE_USm7ciOHbARx1Dkqsp4EtQYvVc_0p1fXWHhOvl99GGYZ6uhJhGx55NC19qWQVXHMaM.&amp;token=cd2d19e9-938d-43bc-be2b-668c1c6d0934&amp;owa=outlook.live.com&amp;isc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284" y="3891883"/>
            <a:ext cx="3816424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09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Resultados del Circuito de Potencia </a:t>
            </a:r>
            <a:endParaRPr lang="es-EC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971721"/>
              </p:ext>
            </p:extLst>
          </p:nvPr>
        </p:nvGraphicFramePr>
        <p:xfrm>
          <a:off x="179513" y="1556792"/>
          <a:ext cx="8640958" cy="482454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274467"/>
                <a:gridCol w="3547343"/>
                <a:gridCol w="1819148"/>
              </a:tblGrid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Velocidad en Avance 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Velocidad en Retroceso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Voltaje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235.6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305.2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703.1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829.2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1099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1204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1495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1594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1892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1978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2291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2334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2672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2731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3057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3109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3435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3527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3830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3924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0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4220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4265</a:t>
                      </a:r>
                      <a:endParaRPr lang="es-EC" sz="1600" b="1" i="0" u="none" strike="noStrike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s-EC" sz="1600" b="1" i="0" u="none" strike="noStrike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68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Resultados del Motor 1 en Ambos Sentidos</a:t>
            </a:r>
            <a:endParaRPr lang="es-EC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4216307"/>
              </p:ext>
            </p:extLst>
          </p:nvPr>
        </p:nvGraphicFramePr>
        <p:xfrm>
          <a:off x="179512" y="1484784"/>
          <a:ext cx="871296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707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értice">
  <a:themeElements>
    <a:clrScheme name="Vért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ért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Vért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7303</TotalTime>
  <Words>346</Words>
  <Application>Microsoft Office PowerPoint</Application>
  <PresentationFormat>Presentación en pantalla (4:3)</PresentationFormat>
  <Paragraphs>92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Vértice</vt:lpstr>
      <vt:lpstr>Construcción de un Banco Didáctico de Frenos Regenerativos </vt:lpstr>
      <vt:lpstr>Objetivo</vt:lpstr>
      <vt:lpstr>Freno Regenerativo</vt:lpstr>
      <vt:lpstr>Planteamiento del Proyecto</vt:lpstr>
      <vt:lpstr>Lógica de Funcionamiento del Banco Didáctico</vt:lpstr>
      <vt:lpstr>Simulación del Circuito</vt:lpstr>
      <vt:lpstr>Construcción del Proyecto </vt:lpstr>
      <vt:lpstr>Resultados del Circuito de Potencia </vt:lpstr>
      <vt:lpstr>Resultados del Motor 1 en Ambos Sentidos</vt:lpstr>
      <vt:lpstr>Resultados de Generación </vt:lpstr>
      <vt:lpstr>Resultados de Generación</vt:lpstr>
      <vt:lpstr>Conclusiones</vt:lpstr>
      <vt:lpstr>Recomendaciones</vt:lpstr>
      <vt:lpstr>GRACIAS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Construcción de un Banco Didáctico de Frenos Regenerativos</dc:title>
  <dc:creator>HP</dc:creator>
  <cp:lastModifiedBy>HP</cp:lastModifiedBy>
  <cp:revision>38</cp:revision>
  <dcterms:created xsi:type="dcterms:W3CDTF">2016-11-09T15:02:36Z</dcterms:created>
  <dcterms:modified xsi:type="dcterms:W3CDTF">2016-11-22T17:08:01Z</dcterms:modified>
</cp:coreProperties>
</file>